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56" r:id="rId2"/>
    <p:sldId id="304" r:id="rId3"/>
    <p:sldId id="305" r:id="rId4"/>
    <p:sldId id="257" r:id="rId5"/>
    <p:sldId id="259" r:id="rId6"/>
    <p:sldId id="261" r:id="rId7"/>
    <p:sldId id="262" r:id="rId8"/>
    <p:sldId id="260" r:id="rId9"/>
    <p:sldId id="264" r:id="rId10"/>
    <p:sldId id="265" r:id="rId11"/>
    <p:sldId id="267" r:id="rId12"/>
    <p:sldId id="268" r:id="rId13"/>
    <p:sldId id="270" r:id="rId14"/>
    <p:sldId id="271" r:id="rId15"/>
    <p:sldId id="272" r:id="rId16"/>
    <p:sldId id="273" r:id="rId17"/>
    <p:sldId id="274" r:id="rId18"/>
    <p:sldId id="276" r:id="rId19"/>
    <p:sldId id="281" r:id="rId20"/>
    <p:sldId id="278" r:id="rId21"/>
    <p:sldId id="279" r:id="rId22"/>
    <p:sldId id="280" r:id="rId23"/>
    <p:sldId id="282" r:id="rId24"/>
    <p:sldId id="283" r:id="rId25"/>
    <p:sldId id="286" r:id="rId26"/>
    <p:sldId id="287" r:id="rId27"/>
    <p:sldId id="289" r:id="rId28"/>
    <p:sldId id="291" r:id="rId29"/>
    <p:sldId id="292" r:id="rId30"/>
    <p:sldId id="293" r:id="rId31"/>
    <p:sldId id="297" r:id="rId32"/>
    <p:sldId id="298" r:id="rId33"/>
    <p:sldId id="300" r:id="rId34"/>
    <p:sldId id="301" r:id="rId35"/>
    <p:sldId id="302" r:id="rId36"/>
    <p:sldId id="303" r:id="rId37"/>
    <p:sldId id="306" r:id="rId38"/>
    <p:sldId id="307" r:id="rId39"/>
    <p:sldId id="308" r:id="rId40"/>
    <p:sldId id="309" r:id="rId41"/>
    <p:sldId id="310" r:id="rId42"/>
    <p:sldId id="311" r:id="rId43"/>
    <p:sldId id="312" r:id="rId44"/>
    <p:sldId id="313" r:id="rId4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40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275A3F48-B9C5-4858-A648-875984ECAEAC}" type="datetimeFigureOut">
              <a:rPr lang="en-US" smtClean="0"/>
              <a:t>11/21/2018</a:t>
            </a:fld>
            <a:endParaRPr lang="en-US"/>
          </a:p>
        </p:txBody>
      </p:sp>
      <p:sp>
        <p:nvSpPr>
          <p:cNvPr id="4" name="Footer Placeholder 3"/>
          <p:cNvSpPr>
            <a:spLocks noGrp="1"/>
          </p:cNvSpPr>
          <p:nvPr>
            <p:ph type="ftr" sz="quarter" idx="2"/>
          </p:nvPr>
        </p:nvSpPr>
        <p:spPr>
          <a:xfrm>
            <a:off x="1" y="8772526"/>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6"/>
            <a:ext cx="3038475" cy="461963"/>
          </a:xfrm>
          <a:prstGeom prst="rect">
            <a:avLst/>
          </a:prstGeom>
        </p:spPr>
        <p:txBody>
          <a:bodyPr vert="horz" lIns="91440" tIns="45720" rIns="91440" bIns="45720" rtlCol="0" anchor="b"/>
          <a:lstStyle>
            <a:lvl1pPr algn="r">
              <a:defRPr sz="1200"/>
            </a:lvl1pPr>
          </a:lstStyle>
          <a:p>
            <a:fld id="{1A39ED08-E611-4713-A49E-8AB4026EA9DA}" type="slidenum">
              <a:rPr lang="en-US" smtClean="0"/>
              <a:t>‹#›</a:t>
            </a:fld>
            <a:endParaRPr lang="en-US"/>
          </a:p>
        </p:txBody>
      </p:sp>
    </p:spTree>
    <p:extLst>
      <p:ext uri="{BB962C8B-B14F-4D97-AF65-F5344CB8AC3E}">
        <p14:creationId xmlns:p14="http://schemas.microsoft.com/office/powerpoint/2010/main" val="7712951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49FF65-3916-4819-B6A9-C60D02FC3503}"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39235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9FF65-3916-4819-B6A9-C60D02FC3503}"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219801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9FF65-3916-4819-B6A9-C60D02FC3503}"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37925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9FF65-3916-4819-B6A9-C60D02FC3503}"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265886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49FF65-3916-4819-B6A9-C60D02FC3503}"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274041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49FF65-3916-4819-B6A9-C60D02FC3503}"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280815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49FF65-3916-4819-B6A9-C60D02FC3503}" type="datetimeFigureOut">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371478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9FF65-3916-4819-B6A9-C60D02FC3503}" type="datetimeFigureOut">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191662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9FF65-3916-4819-B6A9-C60D02FC3503}" type="datetimeFigureOut">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209027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9FF65-3916-4819-B6A9-C60D02FC3503}"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12060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9FF65-3916-4819-B6A9-C60D02FC3503}"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FC3AB-54FC-4B93-A608-E8297AEEFB08}" type="slidenum">
              <a:rPr lang="en-US" smtClean="0"/>
              <a:t>‹#›</a:t>
            </a:fld>
            <a:endParaRPr lang="en-US"/>
          </a:p>
        </p:txBody>
      </p:sp>
    </p:spTree>
    <p:extLst>
      <p:ext uri="{BB962C8B-B14F-4D97-AF65-F5344CB8AC3E}">
        <p14:creationId xmlns:p14="http://schemas.microsoft.com/office/powerpoint/2010/main" val="205496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9FF65-3916-4819-B6A9-C60D02FC3503}" type="datetimeFigureOut">
              <a:rPr lang="en-US" smtClean="0"/>
              <a:t>11/21/2018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FC3AB-54FC-4B93-A608-E8297AEEFB08}" type="slidenum">
              <a:rPr lang="en-US" smtClean="0"/>
              <a:t>‹#›</a:t>
            </a:fld>
            <a:endParaRPr lang="en-US"/>
          </a:p>
        </p:txBody>
      </p:sp>
    </p:spTree>
    <p:extLst>
      <p:ext uri="{BB962C8B-B14F-4D97-AF65-F5344CB8AC3E}">
        <p14:creationId xmlns:p14="http://schemas.microsoft.com/office/powerpoint/2010/main" val="1696566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Grant Management System</a:t>
            </a:r>
            <a:endParaRPr lang="en-US" dirty="0"/>
          </a:p>
        </p:txBody>
      </p:sp>
      <p:sp>
        <p:nvSpPr>
          <p:cNvPr id="3" name="Subtitle 2"/>
          <p:cNvSpPr>
            <a:spLocks noGrp="1"/>
          </p:cNvSpPr>
          <p:nvPr>
            <p:ph type="subTitle" idx="1"/>
          </p:nvPr>
        </p:nvSpPr>
        <p:spPr/>
        <p:txBody>
          <a:bodyPr/>
          <a:lstStyle/>
          <a:p>
            <a:r>
              <a:rPr lang="en-US" dirty="0" smtClean="0"/>
              <a:t>5310/5311 Application Workshop </a:t>
            </a:r>
          </a:p>
          <a:p>
            <a:r>
              <a:rPr lang="en-US" dirty="0" smtClean="0"/>
              <a:t>January </a:t>
            </a:r>
            <a:r>
              <a:rPr lang="en-US" dirty="0" smtClean="0"/>
              <a:t>10, 2019</a:t>
            </a:r>
            <a:endParaRPr lang="en-US" dirty="0" smtClean="0"/>
          </a:p>
          <a:p>
            <a:r>
              <a:rPr lang="en-US" dirty="0" smtClean="0"/>
              <a:t>Jackson Medical Mall – </a:t>
            </a:r>
            <a:r>
              <a:rPr lang="en-US" smtClean="0"/>
              <a:t>Community Room</a:t>
            </a:r>
            <a:endParaRPr lang="en-US" dirty="0"/>
          </a:p>
        </p:txBody>
      </p:sp>
    </p:spTree>
    <p:extLst>
      <p:ext uri="{BB962C8B-B14F-4D97-AF65-F5344CB8AC3E}">
        <p14:creationId xmlns:p14="http://schemas.microsoft.com/office/powerpoint/2010/main" val="4127539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normAutofit lnSpcReduction="10000"/>
          </a:bodyPr>
          <a:lstStyle/>
          <a:p>
            <a:pPr marL="0" indent="0">
              <a:buNone/>
            </a:pPr>
            <a:r>
              <a:rPr lang="en-US" dirty="0" smtClean="0"/>
              <a:t>An email letting potential applicant know that their account is active will be sent.</a:t>
            </a:r>
            <a:endParaRPr lang="en-US" dirty="0"/>
          </a:p>
        </p:txBody>
      </p:sp>
      <p:sp>
        <p:nvSpPr>
          <p:cNvPr id="5" name="Content Placeholder 2"/>
          <p:cNvSpPr txBox="1">
            <a:spLocks/>
          </p:cNvSpPr>
          <p:nvPr/>
        </p:nvSpPr>
        <p:spPr>
          <a:xfrm>
            <a:off x="1382544" y="5876255"/>
            <a:ext cx="10515600" cy="3773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It contains a link to return directly to the Grants Management login page</a:t>
            </a:r>
            <a:endParaRPr lang="en-US" dirty="0"/>
          </a:p>
        </p:txBody>
      </p:sp>
      <p:sp>
        <p:nvSpPr>
          <p:cNvPr id="6" name="Oval 5"/>
          <p:cNvSpPr/>
          <p:nvPr/>
        </p:nvSpPr>
        <p:spPr>
          <a:xfrm>
            <a:off x="5598695" y="1828800"/>
            <a:ext cx="866273" cy="28073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063" y="1028751"/>
            <a:ext cx="10058400" cy="4847504"/>
          </a:xfrm>
          <a:prstGeom prst="rect">
            <a:avLst/>
          </a:prstGeom>
        </p:spPr>
      </p:pic>
      <p:sp>
        <p:nvSpPr>
          <p:cNvPr id="8" name="Content Placeholder 2"/>
          <p:cNvSpPr txBox="1">
            <a:spLocks/>
          </p:cNvSpPr>
          <p:nvPr/>
        </p:nvSpPr>
        <p:spPr>
          <a:xfrm>
            <a:off x="2719510" y="6253610"/>
            <a:ext cx="6429961" cy="377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600" dirty="0" smtClean="0"/>
              <a:t>(though it is not necessary to click it or return at this exact moment)</a:t>
            </a:r>
            <a:endParaRPr lang="en-US" sz="1600" dirty="0"/>
          </a:p>
        </p:txBody>
      </p:sp>
    </p:spTree>
    <p:extLst>
      <p:ext uri="{BB962C8B-B14F-4D97-AF65-F5344CB8AC3E}">
        <p14:creationId xmlns:p14="http://schemas.microsoft.com/office/powerpoint/2010/main" val="1446593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095" y="213393"/>
            <a:ext cx="10515600" cy="2104691"/>
          </a:xfrm>
        </p:spPr>
        <p:txBody>
          <a:bodyPr/>
          <a:lstStyle/>
          <a:p>
            <a:pPr marL="0" indent="0">
              <a:buNone/>
            </a:pPr>
            <a:r>
              <a:rPr lang="en-US" sz="4400" dirty="0" smtClean="0"/>
              <a:t>Step Six</a:t>
            </a:r>
          </a:p>
          <a:p>
            <a:pPr marL="0" indent="0">
              <a:buNone/>
            </a:pPr>
            <a:r>
              <a:rPr lang="en-US" dirty="0" smtClean="0"/>
              <a:t>Return to Grant Management Website and enter the Username and Password that was made during account creation then click the “Login” button to enter the Grants Management system.</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28" y="2229853"/>
            <a:ext cx="7279632" cy="4308725"/>
          </a:xfrm>
          <a:prstGeom prst="rect">
            <a:avLst/>
          </a:prstGeom>
          <a:ln>
            <a:noFill/>
          </a:ln>
        </p:spPr>
        <p:style>
          <a:lnRef idx="2">
            <a:schemeClr val="accent4"/>
          </a:lnRef>
          <a:fillRef idx="1">
            <a:schemeClr val="lt1"/>
          </a:fillRef>
          <a:effectRef idx="0">
            <a:schemeClr val="accent4"/>
          </a:effectRef>
          <a:fontRef idx="minor">
            <a:schemeClr val="dk1"/>
          </a:fontRef>
        </p:style>
      </p:pic>
      <p:sp>
        <p:nvSpPr>
          <p:cNvPr id="7" name="Oval 6"/>
          <p:cNvSpPr/>
          <p:nvPr/>
        </p:nvSpPr>
        <p:spPr>
          <a:xfrm>
            <a:off x="7106653" y="2807367"/>
            <a:ext cx="1379621" cy="82616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083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095" y="213393"/>
            <a:ext cx="10515600" cy="1382795"/>
          </a:xfrm>
        </p:spPr>
        <p:txBody>
          <a:bodyPr>
            <a:normAutofit/>
          </a:bodyPr>
          <a:lstStyle/>
          <a:p>
            <a:pPr marL="0" indent="0" algn="ctr">
              <a:buNone/>
            </a:pPr>
            <a:r>
              <a:rPr lang="en-US" sz="3600" dirty="0" smtClean="0"/>
              <a:t>Welcome to the</a:t>
            </a:r>
          </a:p>
          <a:p>
            <a:pPr marL="0" indent="0" algn="ctr">
              <a:buNone/>
            </a:pPr>
            <a:r>
              <a:rPr lang="en-US" sz="3600" dirty="0" smtClean="0"/>
              <a:t>Grants Management system!</a:t>
            </a:r>
          </a:p>
          <a:p>
            <a:endParaRPr lang="en-US" dirty="0"/>
          </a:p>
        </p:txBody>
      </p:sp>
      <p:sp>
        <p:nvSpPr>
          <p:cNvPr id="7" name="Oval 6"/>
          <p:cNvSpPr/>
          <p:nvPr/>
        </p:nvSpPr>
        <p:spPr>
          <a:xfrm>
            <a:off x="7106653" y="2807367"/>
            <a:ext cx="1379621" cy="82616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14" y="1491916"/>
            <a:ext cx="10032771" cy="5269831"/>
          </a:xfrm>
          <a:prstGeom prst="rect">
            <a:avLst/>
          </a:prstGeom>
        </p:spPr>
      </p:pic>
    </p:spTree>
    <p:extLst>
      <p:ext uri="{BB962C8B-B14F-4D97-AF65-F5344CB8AC3E}">
        <p14:creationId xmlns:p14="http://schemas.microsoft.com/office/powerpoint/2010/main" val="2092608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873" y="1106904"/>
            <a:ext cx="10058400" cy="5686927"/>
          </a:xfrm>
          <a:prstGeom prst="rect">
            <a:avLst/>
          </a:prstGeom>
        </p:spPr>
      </p:pic>
      <p:sp>
        <p:nvSpPr>
          <p:cNvPr id="3" name="Content Placeholder 2"/>
          <p:cNvSpPr>
            <a:spLocks noGrp="1"/>
          </p:cNvSpPr>
          <p:nvPr>
            <p:ph idx="1"/>
          </p:nvPr>
        </p:nvSpPr>
        <p:spPr>
          <a:xfrm>
            <a:off x="866273" y="229436"/>
            <a:ext cx="10515600" cy="1013828"/>
          </a:xfrm>
        </p:spPr>
        <p:txBody>
          <a:bodyPr>
            <a:normAutofit/>
          </a:bodyPr>
          <a:lstStyle/>
          <a:p>
            <a:pPr marL="0" indent="0">
              <a:buNone/>
            </a:pPr>
            <a:r>
              <a:rPr lang="en-US" dirty="0" smtClean="0"/>
              <a:t>You can view and change the  contact information by clicking the Login name in the upper right corner then clicking “Change My Info”</a:t>
            </a:r>
            <a:endParaRPr lang="en-US" dirty="0"/>
          </a:p>
        </p:txBody>
      </p:sp>
      <p:sp>
        <p:nvSpPr>
          <p:cNvPr id="7" name="Oval 6"/>
          <p:cNvSpPr/>
          <p:nvPr/>
        </p:nvSpPr>
        <p:spPr>
          <a:xfrm>
            <a:off x="9625262" y="1836821"/>
            <a:ext cx="1323473" cy="34490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169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83" y="1106904"/>
            <a:ext cx="10274969" cy="5686927"/>
          </a:xfrm>
          <a:prstGeom prst="rect">
            <a:avLst/>
          </a:prstGeom>
        </p:spPr>
      </p:pic>
      <p:sp>
        <p:nvSpPr>
          <p:cNvPr id="3" name="Content Placeholder 2"/>
          <p:cNvSpPr>
            <a:spLocks noGrp="1"/>
          </p:cNvSpPr>
          <p:nvPr>
            <p:ph idx="1"/>
          </p:nvPr>
        </p:nvSpPr>
        <p:spPr>
          <a:xfrm>
            <a:off x="826167" y="93076"/>
            <a:ext cx="10515600" cy="1013828"/>
          </a:xfrm>
        </p:spPr>
        <p:txBody>
          <a:bodyPr>
            <a:normAutofit/>
          </a:bodyPr>
          <a:lstStyle/>
          <a:p>
            <a:pPr marL="0" indent="0" algn="ctr">
              <a:buNone/>
            </a:pPr>
            <a:r>
              <a:rPr lang="en-US" dirty="0" smtClean="0"/>
              <a:t>Here an agency can edit all of their contact information</a:t>
            </a:r>
          </a:p>
          <a:p>
            <a:pPr marL="0" indent="0" algn="ctr">
              <a:buNone/>
            </a:pPr>
            <a:r>
              <a:rPr lang="en-US" sz="1700" dirty="0" smtClean="0"/>
              <a:t>Save  changes with the “Change Information” button or go back without saving by clicking the “Close” button</a:t>
            </a:r>
            <a:endParaRPr lang="en-US" sz="1700" dirty="0"/>
          </a:p>
        </p:txBody>
      </p:sp>
      <p:sp>
        <p:nvSpPr>
          <p:cNvPr id="5" name="Oval 4"/>
          <p:cNvSpPr/>
          <p:nvPr/>
        </p:nvSpPr>
        <p:spPr>
          <a:xfrm>
            <a:off x="5325980" y="4491790"/>
            <a:ext cx="1379621" cy="304799"/>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01265" y="6328611"/>
            <a:ext cx="705852" cy="30479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789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84" y="1171073"/>
            <a:ext cx="10130589" cy="5686927"/>
          </a:xfrm>
          <a:prstGeom prst="rect">
            <a:avLst/>
          </a:prstGeom>
        </p:spPr>
      </p:pic>
      <p:sp>
        <p:nvSpPr>
          <p:cNvPr id="3" name="Content Placeholder 2"/>
          <p:cNvSpPr>
            <a:spLocks noGrp="1"/>
          </p:cNvSpPr>
          <p:nvPr>
            <p:ph idx="1"/>
          </p:nvPr>
        </p:nvSpPr>
        <p:spPr>
          <a:xfrm>
            <a:off x="866273" y="229436"/>
            <a:ext cx="10515600" cy="1013828"/>
          </a:xfrm>
        </p:spPr>
        <p:txBody>
          <a:bodyPr>
            <a:normAutofit/>
          </a:bodyPr>
          <a:lstStyle/>
          <a:p>
            <a:pPr marL="0" indent="0">
              <a:buNone/>
            </a:pPr>
            <a:r>
              <a:rPr lang="en-US" dirty="0" smtClean="0"/>
              <a:t>Back on the main page, important reference documents can be downloaded</a:t>
            </a:r>
            <a:endParaRPr lang="en-US" dirty="0"/>
          </a:p>
        </p:txBody>
      </p:sp>
      <p:sp>
        <p:nvSpPr>
          <p:cNvPr id="7" name="Oval 6"/>
          <p:cNvSpPr/>
          <p:nvPr/>
        </p:nvSpPr>
        <p:spPr>
          <a:xfrm>
            <a:off x="7443537" y="2005263"/>
            <a:ext cx="3457074" cy="215766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22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3" y="1074820"/>
            <a:ext cx="10427367" cy="5686927"/>
          </a:xfrm>
          <a:prstGeom prst="rect">
            <a:avLst/>
          </a:prstGeom>
        </p:spPr>
      </p:pic>
      <p:sp>
        <p:nvSpPr>
          <p:cNvPr id="3" name="Content Placeholder 2"/>
          <p:cNvSpPr>
            <a:spLocks noGrp="1"/>
          </p:cNvSpPr>
          <p:nvPr>
            <p:ph idx="1"/>
          </p:nvPr>
        </p:nvSpPr>
        <p:spPr>
          <a:xfrm>
            <a:off x="866273" y="229436"/>
            <a:ext cx="10515600" cy="1013828"/>
          </a:xfrm>
        </p:spPr>
        <p:txBody>
          <a:bodyPr>
            <a:normAutofit/>
          </a:bodyPr>
          <a:lstStyle/>
          <a:p>
            <a:pPr marL="0" indent="0">
              <a:buNone/>
            </a:pPr>
            <a:r>
              <a:rPr lang="en-US" dirty="0" smtClean="0"/>
              <a:t>Back on the main page, you can download important reference documents, or click the arrows to view announcements</a:t>
            </a:r>
            <a:endParaRPr lang="en-US" dirty="0"/>
          </a:p>
        </p:txBody>
      </p:sp>
      <p:sp>
        <p:nvSpPr>
          <p:cNvPr id="7" name="Oval 6"/>
          <p:cNvSpPr/>
          <p:nvPr/>
        </p:nvSpPr>
        <p:spPr>
          <a:xfrm>
            <a:off x="10375231" y="1981200"/>
            <a:ext cx="641684" cy="33688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60368" y="1981200"/>
            <a:ext cx="641684" cy="33688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662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11" y="157412"/>
            <a:ext cx="10515600" cy="832435"/>
          </a:xfrm>
        </p:spPr>
        <p:txBody>
          <a:bodyPr/>
          <a:lstStyle/>
          <a:p>
            <a:r>
              <a:rPr lang="en-US" dirty="0" smtClean="0"/>
              <a:t>Step Seven</a:t>
            </a:r>
            <a:endParaRPr lang="en-US" dirty="0"/>
          </a:p>
        </p:txBody>
      </p:sp>
      <p:sp>
        <p:nvSpPr>
          <p:cNvPr id="3" name="Content Placeholder 2"/>
          <p:cNvSpPr>
            <a:spLocks noGrp="1"/>
          </p:cNvSpPr>
          <p:nvPr>
            <p:ph idx="1"/>
          </p:nvPr>
        </p:nvSpPr>
        <p:spPr>
          <a:xfrm>
            <a:off x="766011" y="847056"/>
            <a:ext cx="10515600" cy="636839"/>
          </a:xfrm>
        </p:spPr>
        <p:txBody>
          <a:bodyPr/>
          <a:lstStyle/>
          <a:p>
            <a:pPr marL="0" indent="0">
              <a:buNone/>
            </a:pPr>
            <a:r>
              <a:rPr lang="en-US" dirty="0" smtClean="0"/>
              <a:t>	Choose the grant type for which you wish to apply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35" y="1291389"/>
            <a:ext cx="10032771" cy="4684296"/>
          </a:xfrm>
          <a:prstGeom prst="rect">
            <a:avLst/>
          </a:prstGeom>
        </p:spPr>
      </p:pic>
      <p:sp>
        <p:nvSpPr>
          <p:cNvPr id="8" name="Content Placeholder 2"/>
          <p:cNvSpPr txBox="1">
            <a:spLocks/>
          </p:cNvSpPr>
          <p:nvPr/>
        </p:nvSpPr>
        <p:spPr>
          <a:xfrm>
            <a:off x="935235" y="6100845"/>
            <a:ext cx="10515600" cy="636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Click the “Apply For…” button for the grant for which you will be applying</a:t>
            </a:r>
          </a:p>
          <a:p>
            <a:endParaRPr lang="en-US" dirty="0"/>
          </a:p>
        </p:txBody>
      </p:sp>
      <p:sp>
        <p:nvSpPr>
          <p:cNvPr id="9" name="Oval 8"/>
          <p:cNvSpPr/>
          <p:nvPr/>
        </p:nvSpPr>
        <p:spPr>
          <a:xfrm>
            <a:off x="3280612" y="2552362"/>
            <a:ext cx="1267326" cy="74595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75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lstStyle/>
          <a:p>
            <a:pPr marL="457200" lvl="1" indent="0">
              <a:buNone/>
            </a:pPr>
            <a:r>
              <a:rPr lang="en-US" dirty="0" smtClean="0"/>
              <a:t>This will pop up a box with all of the forms available for that grant type</a:t>
            </a:r>
          </a:p>
          <a:p>
            <a:endParaRPr lang="en-US" dirty="0"/>
          </a:p>
        </p:txBody>
      </p:sp>
      <p:sp>
        <p:nvSpPr>
          <p:cNvPr id="5" name="Content Placeholder 2"/>
          <p:cNvSpPr txBox="1">
            <a:spLocks/>
          </p:cNvSpPr>
          <p:nvPr/>
        </p:nvSpPr>
        <p:spPr>
          <a:xfrm>
            <a:off x="80211" y="5876255"/>
            <a:ext cx="11817933" cy="845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Download any of them that you may need then click the “Create Grant Request” button to begin the upload approval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911" y="732338"/>
            <a:ext cx="9003755" cy="5143917"/>
          </a:xfrm>
          <a:prstGeom prst="rect">
            <a:avLst/>
          </a:prstGeom>
        </p:spPr>
      </p:pic>
      <p:sp>
        <p:nvSpPr>
          <p:cNvPr id="8" name="Oval 7"/>
          <p:cNvSpPr/>
          <p:nvPr/>
        </p:nvSpPr>
        <p:spPr>
          <a:xfrm>
            <a:off x="4427622" y="4371473"/>
            <a:ext cx="1267326" cy="45886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09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053" y="273551"/>
            <a:ext cx="10515600" cy="636839"/>
          </a:xfrm>
        </p:spPr>
        <p:txBody>
          <a:bodyPr/>
          <a:lstStyle/>
          <a:p>
            <a:pPr marL="0" indent="0">
              <a:buNone/>
            </a:pPr>
            <a:r>
              <a:rPr lang="en-US" dirty="0" smtClean="0"/>
              <a:t>Your main page will show that you have submitted for authorization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96" y="778041"/>
            <a:ext cx="10020850" cy="5863389"/>
          </a:xfrm>
          <a:prstGeom prst="rect">
            <a:avLst/>
          </a:prstGeom>
        </p:spPr>
      </p:pic>
    </p:spTree>
    <p:extLst>
      <p:ext uri="{BB962C8B-B14F-4D97-AF65-F5344CB8AC3E}">
        <p14:creationId xmlns:p14="http://schemas.microsoft.com/office/powerpoint/2010/main" val="2419461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endParaRPr lang="en-US" dirty="0" smtClean="0"/>
          </a:p>
          <a:p>
            <a:pPr>
              <a:buFont typeface="Wingdings" panose="05000000000000000000" pitchFamily="2" charset="2"/>
              <a:buChar char="v"/>
            </a:pPr>
            <a:endParaRPr lang="en-US" dirty="0"/>
          </a:p>
          <a:p>
            <a:pPr>
              <a:buFont typeface="Wingdings" panose="05000000000000000000" pitchFamily="2" charset="2"/>
              <a:buChar char="Ø"/>
            </a:pPr>
            <a:r>
              <a:rPr lang="en-US" dirty="0" smtClean="0"/>
              <a:t>Introduce  a new electronic grant-making software</a:t>
            </a:r>
          </a:p>
          <a:p>
            <a:pPr>
              <a:buFont typeface="Wingdings" panose="05000000000000000000" pitchFamily="2" charset="2"/>
              <a:buChar char="Ø"/>
            </a:pPr>
            <a:r>
              <a:rPr lang="en-US" dirty="0" smtClean="0"/>
              <a:t>  Present the sub-recipient and administrator software components</a:t>
            </a:r>
          </a:p>
          <a:p>
            <a:pPr>
              <a:buFont typeface="Wingdings" panose="05000000000000000000" pitchFamily="2" charset="2"/>
              <a:buChar char="Ø"/>
            </a:pPr>
            <a:r>
              <a:rPr lang="en-US" dirty="0" smtClean="0"/>
              <a:t>  Give benefits of the new system and future growth</a:t>
            </a:r>
            <a:endParaRPr lang="en-US" dirty="0"/>
          </a:p>
        </p:txBody>
      </p:sp>
    </p:spTree>
    <p:extLst>
      <p:ext uri="{BB962C8B-B14F-4D97-AF65-F5344CB8AC3E}">
        <p14:creationId xmlns:p14="http://schemas.microsoft.com/office/powerpoint/2010/main" val="2104625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7411" y="691635"/>
            <a:ext cx="2759242" cy="678159"/>
          </a:xfrm>
        </p:spPr>
        <p:txBody>
          <a:bodyPr>
            <a:normAutofit lnSpcReduction="10000"/>
          </a:bodyPr>
          <a:lstStyle/>
          <a:p>
            <a:pPr marL="0" indent="0" algn="ctr">
              <a:buNone/>
            </a:pPr>
            <a:r>
              <a:rPr lang="en-US" sz="4600" dirty="0" smtClean="0"/>
              <a:t>Wait</a:t>
            </a:r>
            <a:endParaRPr lang="en-US" sz="4600" dirty="0"/>
          </a:p>
        </p:txBody>
      </p:sp>
      <p:sp>
        <p:nvSpPr>
          <p:cNvPr id="4" name="Title 1"/>
          <p:cNvSpPr>
            <a:spLocks noGrp="1"/>
          </p:cNvSpPr>
          <p:nvPr>
            <p:ph type="title"/>
          </p:nvPr>
        </p:nvSpPr>
        <p:spPr>
          <a:xfrm>
            <a:off x="766011" y="0"/>
            <a:ext cx="10515600" cy="832435"/>
          </a:xfrm>
        </p:spPr>
        <p:txBody>
          <a:bodyPr/>
          <a:lstStyle/>
          <a:p>
            <a:r>
              <a:rPr lang="en-US" dirty="0" smtClean="0"/>
              <a:t>Step Eight</a:t>
            </a:r>
            <a:endParaRPr lang="en-US" dirty="0"/>
          </a:p>
        </p:txBody>
      </p:sp>
      <p:sp>
        <p:nvSpPr>
          <p:cNvPr id="8" name="Content Placeholder 2"/>
          <p:cNvSpPr txBox="1">
            <a:spLocks/>
          </p:cNvSpPr>
          <p:nvPr/>
        </p:nvSpPr>
        <p:spPr>
          <a:xfrm>
            <a:off x="665747" y="5619033"/>
            <a:ext cx="11446042" cy="1055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An administrator will email you when they have approved your account for upload.  Again, depending on volume, this could be nearly instant, or take some time.</a:t>
            </a:r>
            <a:endParaRPr lang="en-US" dirty="0"/>
          </a:p>
        </p:txBody>
      </p:sp>
      <p:sp>
        <p:nvSpPr>
          <p:cNvPr id="9" name="Content Placeholder 2"/>
          <p:cNvSpPr txBox="1">
            <a:spLocks/>
          </p:cNvSpPr>
          <p:nvPr/>
        </p:nvSpPr>
        <p:spPr>
          <a:xfrm>
            <a:off x="2225841" y="5467568"/>
            <a:ext cx="8057148" cy="484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782" y="1228993"/>
            <a:ext cx="5524500" cy="3993482"/>
          </a:xfrm>
          <a:prstGeom prst="rect">
            <a:avLst/>
          </a:prstGeom>
        </p:spPr>
      </p:pic>
    </p:spTree>
    <p:extLst>
      <p:ext uri="{BB962C8B-B14F-4D97-AF65-F5344CB8AC3E}">
        <p14:creationId xmlns:p14="http://schemas.microsoft.com/office/powerpoint/2010/main" val="4236364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normAutofit/>
          </a:bodyPr>
          <a:lstStyle/>
          <a:p>
            <a:pPr marL="0" indent="0">
              <a:buNone/>
            </a:pPr>
            <a:r>
              <a:rPr lang="en-US" dirty="0" smtClean="0"/>
              <a:t>You will receive an email letting you know that your account can upload</a:t>
            </a:r>
            <a:endParaRPr lang="en-US" dirty="0"/>
          </a:p>
        </p:txBody>
      </p:sp>
      <p:sp>
        <p:nvSpPr>
          <p:cNvPr id="5" name="Content Placeholder 2"/>
          <p:cNvSpPr txBox="1">
            <a:spLocks/>
          </p:cNvSpPr>
          <p:nvPr/>
        </p:nvSpPr>
        <p:spPr>
          <a:xfrm>
            <a:off x="1382544" y="5876255"/>
            <a:ext cx="10515600" cy="3773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It contains a link to return directly to the Grants Management login page</a:t>
            </a:r>
            <a:endParaRPr lang="en-US" dirty="0"/>
          </a:p>
        </p:txBody>
      </p:sp>
      <p:sp>
        <p:nvSpPr>
          <p:cNvPr id="6" name="Oval 5"/>
          <p:cNvSpPr/>
          <p:nvPr/>
        </p:nvSpPr>
        <p:spPr>
          <a:xfrm>
            <a:off x="5598695" y="1828800"/>
            <a:ext cx="866273" cy="28073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91" y="768319"/>
            <a:ext cx="10058400" cy="4775541"/>
          </a:xfrm>
          <a:prstGeom prst="rect">
            <a:avLst/>
          </a:prstGeom>
        </p:spPr>
      </p:pic>
      <p:sp>
        <p:nvSpPr>
          <p:cNvPr id="8" name="Content Placeholder 2"/>
          <p:cNvSpPr txBox="1">
            <a:spLocks/>
          </p:cNvSpPr>
          <p:nvPr/>
        </p:nvSpPr>
        <p:spPr>
          <a:xfrm>
            <a:off x="2719510" y="6253610"/>
            <a:ext cx="6429961" cy="377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600" dirty="0" smtClean="0"/>
              <a:t>(though it is not necessary to click it or return at this exact moment)</a:t>
            </a:r>
            <a:endParaRPr lang="en-US" sz="1600" dirty="0"/>
          </a:p>
        </p:txBody>
      </p:sp>
    </p:spTree>
    <p:extLst>
      <p:ext uri="{BB962C8B-B14F-4D97-AF65-F5344CB8AC3E}">
        <p14:creationId xmlns:p14="http://schemas.microsoft.com/office/powerpoint/2010/main" val="3834919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1" y="120316"/>
            <a:ext cx="10515600" cy="1363579"/>
          </a:xfrm>
        </p:spPr>
        <p:txBody>
          <a:bodyPr>
            <a:normAutofit lnSpcReduction="10000"/>
          </a:bodyPr>
          <a:lstStyle/>
          <a:p>
            <a:pPr marL="0" indent="0">
              <a:buNone/>
            </a:pPr>
            <a:r>
              <a:rPr lang="en-US" dirty="0" smtClean="0"/>
              <a:t>Upon reception of the email, your account is ready to upload.</a:t>
            </a:r>
          </a:p>
          <a:p>
            <a:pPr marL="0" indent="0">
              <a:buNone/>
            </a:pPr>
            <a:r>
              <a:rPr lang="en-US" dirty="0" smtClean="0"/>
              <a:t>Log back in (see step 6) and note that your Status has changed to show that it is Ready to Upload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35" y="1403009"/>
            <a:ext cx="10058400" cy="5262486"/>
          </a:xfrm>
          <a:prstGeom prst="rect">
            <a:avLst/>
          </a:prstGeom>
        </p:spPr>
      </p:pic>
      <p:sp>
        <p:nvSpPr>
          <p:cNvPr id="10" name="Oval 9"/>
          <p:cNvSpPr/>
          <p:nvPr/>
        </p:nvSpPr>
        <p:spPr>
          <a:xfrm>
            <a:off x="5013158" y="2566737"/>
            <a:ext cx="1267326" cy="56314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521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235" y="721219"/>
            <a:ext cx="10515600" cy="1363579"/>
          </a:xfrm>
        </p:spPr>
        <p:txBody>
          <a:bodyPr>
            <a:normAutofit/>
          </a:bodyPr>
          <a:lstStyle/>
          <a:p>
            <a:pPr marL="0" indent="0">
              <a:buNone/>
            </a:pPr>
            <a:r>
              <a:rPr lang="en-US" dirty="0" smtClean="0"/>
              <a:t>Click the “Click to Upload” button to begin uploading your files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35" y="1403009"/>
            <a:ext cx="10058400" cy="5262486"/>
          </a:xfrm>
          <a:prstGeom prst="rect">
            <a:avLst/>
          </a:prstGeom>
        </p:spPr>
      </p:pic>
      <p:sp>
        <p:nvSpPr>
          <p:cNvPr id="10" name="Oval 9"/>
          <p:cNvSpPr/>
          <p:nvPr/>
        </p:nvSpPr>
        <p:spPr>
          <a:xfrm>
            <a:off x="6312568" y="2806017"/>
            <a:ext cx="802106" cy="29813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766011" y="0"/>
            <a:ext cx="10515600" cy="832435"/>
          </a:xfrm>
        </p:spPr>
        <p:txBody>
          <a:bodyPr/>
          <a:lstStyle/>
          <a:p>
            <a:r>
              <a:rPr lang="en-US" dirty="0" smtClean="0"/>
              <a:t>Step Nine</a:t>
            </a:r>
            <a:endParaRPr lang="en-US" dirty="0"/>
          </a:p>
        </p:txBody>
      </p:sp>
    </p:spTree>
    <p:extLst>
      <p:ext uri="{BB962C8B-B14F-4D97-AF65-F5344CB8AC3E}">
        <p14:creationId xmlns:p14="http://schemas.microsoft.com/office/powerpoint/2010/main" val="949494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lstStyle/>
          <a:p>
            <a:pPr marL="457200" lvl="1" indent="0">
              <a:buNone/>
            </a:pPr>
            <a:r>
              <a:rPr lang="en-US" dirty="0" smtClean="0"/>
              <a:t>This will pop up a box from which you will upload files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679" y="732338"/>
            <a:ext cx="9114347" cy="5799221"/>
          </a:xfrm>
          <a:prstGeom prst="rect">
            <a:avLst/>
          </a:prstGeom>
        </p:spPr>
      </p:pic>
    </p:spTree>
    <p:extLst>
      <p:ext uri="{BB962C8B-B14F-4D97-AF65-F5344CB8AC3E}">
        <p14:creationId xmlns:p14="http://schemas.microsoft.com/office/powerpoint/2010/main" val="3231242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lstStyle/>
          <a:p>
            <a:pPr marL="457200" lvl="1" indent="0">
              <a:buNone/>
            </a:pPr>
            <a:r>
              <a:rPr lang="en-US" dirty="0" smtClean="0"/>
              <a:t>Choose the files on your computer to upload and click the “Open” button</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26" y="732338"/>
            <a:ext cx="10266948" cy="5799221"/>
          </a:xfrm>
          <a:prstGeom prst="rect">
            <a:avLst/>
          </a:prstGeom>
        </p:spPr>
      </p:pic>
      <p:sp>
        <p:nvSpPr>
          <p:cNvPr id="4" name="Oval 3"/>
          <p:cNvSpPr/>
          <p:nvPr/>
        </p:nvSpPr>
        <p:spPr>
          <a:xfrm>
            <a:off x="9160043" y="5732631"/>
            <a:ext cx="802106" cy="29813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629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lstStyle/>
          <a:p>
            <a:pPr marL="457200" lvl="1" indent="0">
              <a:buNone/>
            </a:pPr>
            <a:r>
              <a:rPr lang="en-US" dirty="0" smtClean="0"/>
              <a:t>Your chosen files are shown on the upload page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553" y="891048"/>
            <a:ext cx="10236079" cy="4327481"/>
          </a:xfrm>
          <a:prstGeom prst="rect">
            <a:avLst/>
          </a:prstGeom>
        </p:spPr>
      </p:pic>
      <p:sp>
        <p:nvSpPr>
          <p:cNvPr id="5" name="Oval 4"/>
          <p:cNvSpPr/>
          <p:nvPr/>
        </p:nvSpPr>
        <p:spPr>
          <a:xfrm>
            <a:off x="3216442" y="1652337"/>
            <a:ext cx="3938337" cy="8983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0" y="5218529"/>
            <a:ext cx="12283154" cy="1639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At this point, you can click “Remove” beside any file name to remove it from the list.</a:t>
            </a:r>
          </a:p>
          <a:p>
            <a:pPr marL="457200" lvl="1" indent="0">
              <a:buFont typeface="Arial" panose="020B0604020202020204" pitchFamily="34" charset="0"/>
              <a:buNone/>
            </a:pPr>
            <a:r>
              <a:rPr lang="en-US" dirty="0" smtClean="0"/>
              <a:t>You may also click “Browse” to add more files.</a:t>
            </a:r>
          </a:p>
          <a:p>
            <a:pPr marL="457200" lvl="1" indent="0">
              <a:buFont typeface="Arial" panose="020B0604020202020204" pitchFamily="34" charset="0"/>
              <a:buNone/>
            </a:pPr>
            <a:r>
              <a:rPr lang="en-US" dirty="0" smtClean="0"/>
              <a:t>When you are satisfied with the files to be uploaded, Click on Upload.</a:t>
            </a:r>
            <a:endParaRPr lang="en-US" dirty="0"/>
          </a:p>
        </p:txBody>
      </p:sp>
    </p:spTree>
    <p:extLst>
      <p:ext uri="{BB962C8B-B14F-4D97-AF65-F5344CB8AC3E}">
        <p14:creationId xmlns:p14="http://schemas.microsoft.com/office/powerpoint/2010/main" val="2412455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lstStyle/>
          <a:p>
            <a:pPr marL="0" indent="0">
              <a:buNone/>
            </a:pPr>
            <a:r>
              <a:rPr lang="en-US" dirty="0" smtClean="0"/>
              <a:t>Your files are uploaded to our system.  Note the list of files: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388" y="891048"/>
            <a:ext cx="10371221" cy="4327481"/>
          </a:xfrm>
          <a:prstGeom prst="rect">
            <a:avLst/>
          </a:prstGeom>
        </p:spPr>
      </p:pic>
      <p:sp>
        <p:nvSpPr>
          <p:cNvPr id="5" name="Oval 4"/>
          <p:cNvSpPr/>
          <p:nvPr/>
        </p:nvSpPr>
        <p:spPr>
          <a:xfrm>
            <a:off x="2759242" y="2231041"/>
            <a:ext cx="4275221" cy="118592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0" y="5218529"/>
            <a:ext cx="12283154" cy="1639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152400" y="5370929"/>
            <a:ext cx="11510209" cy="1422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At this point, you may “Browse” and “Upload” more files.</a:t>
            </a:r>
          </a:p>
          <a:p>
            <a:pPr marL="457200" lvl="1" indent="0">
              <a:buFont typeface="Arial" panose="020B0604020202020204" pitchFamily="34" charset="0"/>
              <a:buNone/>
            </a:pPr>
            <a:r>
              <a:rPr lang="en-US" dirty="0" smtClean="0"/>
              <a:t>The list in blue is only the most recent batch of uploads.</a:t>
            </a:r>
            <a:endParaRPr lang="en-US" dirty="0"/>
          </a:p>
        </p:txBody>
      </p:sp>
    </p:spTree>
    <p:extLst>
      <p:ext uri="{BB962C8B-B14F-4D97-AF65-F5344CB8AC3E}">
        <p14:creationId xmlns:p14="http://schemas.microsoft.com/office/powerpoint/2010/main" val="4171346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1" y="120316"/>
            <a:ext cx="10515600" cy="1363579"/>
          </a:xfrm>
        </p:spPr>
        <p:txBody>
          <a:bodyPr>
            <a:normAutofit/>
          </a:bodyPr>
          <a:lstStyle/>
          <a:p>
            <a:pPr marL="0" indent="0">
              <a:buNone/>
            </a:pPr>
            <a:r>
              <a:rPr lang="en-US" dirty="0" smtClean="0"/>
              <a:t>Note that your Status has changed to “Received”</a:t>
            </a:r>
          </a:p>
          <a:p>
            <a:pPr marL="0" indent="0">
              <a:buNone/>
            </a:pPr>
            <a:r>
              <a:rPr lang="en-US" dirty="0" smtClean="0"/>
              <a:t>The Application column now shows “File(s) Received” as well</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41" y="1403009"/>
            <a:ext cx="9665369" cy="5262486"/>
          </a:xfrm>
          <a:prstGeom prst="rect">
            <a:avLst/>
          </a:prstGeom>
        </p:spPr>
      </p:pic>
      <p:sp>
        <p:nvSpPr>
          <p:cNvPr id="10" name="Oval 9"/>
          <p:cNvSpPr/>
          <p:nvPr/>
        </p:nvSpPr>
        <p:spPr>
          <a:xfrm>
            <a:off x="5013157" y="2566737"/>
            <a:ext cx="1957137" cy="56314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315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5432" y="450352"/>
            <a:ext cx="2759242" cy="678159"/>
          </a:xfrm>
        </p:spPr>
        <p:txBody>
          <a:bodyPr>
            <a:normAutofit lnSpcReduction="10000"/>
          </a:bodyPr>
          <a:lstStyle/>
          <a:p>
            <a:pPr marL="0" indent="0" algn="ctr">
              <a:buNone/>
            </a:pPr>
            <a:r>
              <a:rPr lang="en-US" sz="4600" dirty="0" smtClean="0"/>
              <a:t>Wait</a:t>
            </a:r>
            <a:endParaRPr lang="en-US" sz="4600" dirty="0"/>
          </a:p>
        </p:txBody>
      </p:sp>
      <p:sp>
        <p:nvSpPr>
          <p:cNvPr id="4" name="Title 1"/>
          <p:cNvSpPr>
            <a:spLocks noGrp="1"/>
          </p:cNvSpPr>
          <p:nvPr>
            <p:ph type="title"/>
          </p:nvPr>
        </p:nvSpPr>
        <p:spPr>
          <a:xfrm>
            <a:off x="766011" y="0"/>
            <a:ext cx="10515600" cy="832435"/>
          </a:xfrm>
        </p:spPr>
        <p:txBody>
          <a:bodyPr/>
          <a:lstStyle/>
          <a:p>
            <a:r>
              <a:rPr lang="en-US" dirty="0" smtClean="0"/>
              <a:t>Step Ten</a:t>
            </a:r>
            <a:endParaRPr lang="en-US" dirty="0"/>
          </a:p>
        </p:txBody>
      </p:sp>
      <p:sp>
        <p:nvSpPr>
          <p:cNvPr id="8" name="Content Placeholder 2"/>
          <p:cNvSpPr txBox="1">
            <a:spLocks/>
          </p:cNvSpPr>
          <p:nvPr/>
        </p:nvSpPr>
        <p:spPr>
          <a:xfrm>
            <a:off x="665747" y="5619033"/>
            <a:ext cx="11446042" cy="10559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This will be the longest wait time.  Your application will be reviewed in depth.  You may be contacted for additional information, or you may only hear from the Grants Management team at the conclusion of the process.</a:t>
            </a:r>
            <a:endParaRPr lang="en-US" dirty="0"/>
          </a:p>
        </p:txBody>
      </p:sp>
      <p:sp>
        <p:nvSpPr>
          <p:cNvPr id="9" name="Content Placeholder 2"/>
          <p:cNvSpPr txBox="1">
            <a:spLocks/>
          </p:cNvSpPr>
          <p:nvPr/>
        </p:nvSpPr>
        <p:spPr>
          <a:xfrm>
            <a:off x="2225841" y="5467568"/>
            <a:ext cx="8057148" cy="484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561" y="1277571"/>
            <a:ext cx="4762500" cy="4189997"/>
          </a:xfrm>
          <a:prstGeom prst="rect">
            <a:avLst/>
          </a:prstGeom>
        </p:spPr>
      </p:pic>
    </p:spTree>
    <p:extLst>
      <p:ext uri="{BB962C8B-B14F-4D97-AF65-F5344CB8AC3E}">
        <p14:creationId xmlns:p14="http://schemas.microsoft.com/office/powerpoint/2010/main" val="213894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The </a:t>
            </a:r>
            <a:r>
              <a:rPr lang="en-US" dirty="0"/>
              <a:t>system was designed to assist applicants to timely and effectively apply for federal grant funds for transportations services within the state. This electronic application package contains the necessary forms and instructions for a complete </a:t>
            </a:r>
            <a:r>
              <a:rPr lang="en-US" dirty="0" smtClean="0"/>
              <a:t>application.</a:t>
            </a:r>
            <a:endParaRPr lang="en-US" dirty="0"/>
          </a:p>
        </p:txBody>
      </p:sp>
    </p:spTree>
    <p:extLst>
      <p:ext uri="{BB962C8B-B14F-4D97-AF65-F5344CB8AC3E}">
        <p14:creationId xmlns:p14="http://schemas.microsoft.com/office/powerpoint/2010/main" val="3851035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1" y="120316"/>
            <a:ext cx="10515600" cy="1363579"/>
          </a:xfrm>
        </p:spPr>
        <p:txBody>
          <a:bodyPr>
            <a:normAutofit/>
          </a:bodyPr>
          <a:lstStyle/>
          <a:p>
            <a:pPr marL="0" indent="0">
              <a:buNone/>
            </a:pPr>
            <a:r>
              <a:rPr lang="en-US" dirty="0" smtClean="0"/>
              <a:t>During this time, log back in to check your status.</a:t>
            </a:r>
          </a:p>
          <a:p>
            <a:pPr marL="0" indent="0">
              <a:buNone/>
            </a:pPr>
            <a:r>
              <a:rPr lang="en-US" dirty="0" smtClean="0"/>
              <a:t>It will change as the submission moves through the process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41" y="1403009"/>
            <a:ext cx="9665369" cy="5262486"/>
          </a:xfrm>
          <a:prstGeom prst="rect">
            <a:avLst/>
          </a:prstGeom>
        </p:spPr>
      </p:pic>
      <p:sp>
        <p:nvSpPr>
          <p:cNvPr id="10" name="Oval 9"/>
          <p:cNvSpPr/>
          <p:nvPr/>
        </p:nvSpPr>
        <p:spPr>
          <a:xfrm>
            <a:off x="5013157" y="2566737"/>
            <a:ext cx="1957137" cy="56314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919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1" y="120316"/>
            <a:ext cx="10515600" cy="1363579"/>
          </a:xfrm>
        </p:spPr>
        <p:txBody>
          <a:bodyPr>
            <a:normAutofit/>
          </a:bodyPr>
          <a:lstStyle/>
          <a:p>
            <a:pPr marL="0" indent="0">
              <a:buNone/>
            </a:pPr>
            <a:r>
              <a:rPr lang="en-US" dirty="0" smtClean="0"/>
              <a:t>A special case, “Request Additional Information” may appear.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129" y="1446929"/>
            <a:ext cx="7445993" cy="5174645"/>
          </a:xfrm>
          <a:prstGeom prst="rect">
            <a:avLst/>
          </a:prstGeom>
        </p:spPr>
      </p:pic>
      <p:sp>
        <p:nvSpPr>
          <p:cNvPr id="10" name="Oval 9"/>
          <p:cNvSpPr/>
          <p:nvPr/>
        </p:nvSpPr>
        <p:spPr>
          <a:xfrm>
            <a:off x="4467726" y="2630906"/>
            <a:ext cx="1564105" cy="56314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004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0" y="120316"/>
            <a:ext cx="11209422" cy="1363579"/>
          </a:xfrm>
        </p:spPr>
        <p:txBody>
          <a:bodyPr>
            <a:normAutofit/>
          </a:bodyPr>
          <a:lstStyle/>
          <a:p>
            <a:pPr marL="0" indent="0">
              <a:buNone/>
            </a:pPr>
            <a:r>
              <a:rPr lang="en-US" dirty="0" smtClean="0"/>
              <a:t>A special case, “Request Additional Information” may appear.</a:t>
            </a:r>
          </a:p>
          <a:p>
            <a:pPr marL="0" indent="0">
              <a:buNone/>
            </a:pPr>
            <a:r>
              <a:rPr lang="en-US" dirty="0" smtClean="0"/>
              <a:t>Mouse over the “(Comments)” section to see what information is requested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045" y="1483895"/>
            <a:ext cx="7445993" cy="5064185"/>
          </a:xfrm>
          <a:prstGeom prst="rect">
            <a:avLst/>
          </a:prstGeom>
        </p:spPr>
      </p:pic>
      <p:sp>
        <p:nvSpPr>
          <p:cNvPr id="10" name="Oval 9"/>
          <p:cNvSpPr/>
          <p:nvPr/>
        </p:nvSpPr>
        <p:spPr>
          <a:xfrm>
            <a:off x="4307305" y="2687054"/>
            <a:ext cx="1676399" cy="56314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103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0" y="120316"/>
            <a:ext cx="11209422" cy="1363579"/>
          </a:xfrm>
        </p:spPr>
        <p:txBody>
          <a:bodyPr>
            <a:normAutofit/>
          </a:bodyPr>
          <a:lstStyle/>
          <a:p>
            <a:pPr marL="0" indent="0">
              <a:buNone/>
            </a:pPr>
            <a:r>
              <a:rPr lang="en-US" dirty="0" smtClean="0"/>
              <a:t>When you are approved or denied you will receive an email letting you know the final status of your grant application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10" y="1150534"/>
            <a:ext cx="10270958" cy="5506940"/>
          </a:xfrm>
          <a:prstGeom prst="rect">
            <a:avLst/>
          </a:prstGeom>
        </p:spPr>
      </p:pic>
    </p:spTree>
    <p:extLst>
      <p:ext uri="{BB962C8B-B14F-4D97-AF65-F5344CB8AC3E}">
        <p14:creationId xmlns:p14="http://schemas.microsoft.com/office/powerpoint/2010/main" val="3218553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0" y="120316"/>
            <a:ext cx="11209422" cy="1363579"/>
          </a:xfrm>
        </p:spPr>
        <p:txBody>
          <a:bodyPr>
            <a:normAutofit/>
          </a:bodyPr>
          <a:lstStyle/>
          <a:p>
            <a:pPr marL="0" indent="0">
              <a:buNone/>
            </a:pPr>
            <a:r>
              <a:rPr lang="en-US" dirty="0" smtClean="0"/>
              <a:t>When you are approved or denied you will receive an email letting you know the final status of your grant application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10" y="990112"/>
            <a:ext cx="10920664" cy="5779655"/>
          </a:xfrm>
          <a:prstGeom prst="rect">
            <a:avLst/>
          </a:prstGeom>
        </p:spPr>
      </p:pic>
    </p:spTree>
    <p:extLst>
      <p:ext uri="{BB962C8B-B14F-4D97-AF65-F5344CB8AC3E}">
        <p14:creationId xmlns:p14="http://schemas.microsoft.com/office/powerpoint/2010/main" val="1738559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0" y="120316"/>
            <a:ext cx="11209422" cy="1363579"/>
          </a:xfrm>
        </p:spPr>
        <p:txBody>
          <a:bodyPr>
            <a:normAutofit/>
          </a:bodyPr>
          <a:lstStyle/>
          <a:p>
            <a:pPr marL="0" indent="0">
              <a:buNone/>
            </a:pPr>
            <a:r>
              <a:rPr lang="en-US" dirty="0" smtClean="0"/>
              <a:t>If you log into the Grants Management System after final review, you can see the status of the grant.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89" y="990112"/>
            <a:ext cx="10475495" cy="5779655"/>
          </a:xfrm>
          <a:prstGeom prst="rect">
            <a:avLst/>
          </a:prstGeom>
        </p:spPr>
      </p:pic>
      <p:sp>
        <p:nvSpPr>
          <p:cNvPr id="4" name="Oval 3"/>
          <p:cNvSpPr/>
          <p:nvPr/>
        </p:nvSpPr>
        <p:spPr>
          <a:xfrm>
            <a:off x="5414210" y="2157665"/>
            <a:ext cx="657726" cy="91439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646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0" y="120316"/>
            <a:ext cx="11209422" cy="1363579"/>
          </a:xfrm>
        </p:spPr>
        <p:txBody>
          <a:bodyPr>
            <a:normAutofit/>
          </a:bodyPr>
          <a:lstStyle/>
          <a:p>
            <a:pPr marL="0" indent="0">
              <a:buNone/>
            </a:pPr>
            <a:r>
              <a:rPr lang="en-US" dirty="0" smtClean="0"/>
              <a:t>If you log into the Grants Management System after final review, you can see the status of the grant.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10" y="990112"/>
            <a:ext cx="10551695" cy="5779655"/>
          </a:xfrm>
          <a:prstGeom prst="rect">
            <a:avLst/>
          </a:prstGeom>
        </p:spPr>
      </p:pic>
      <p:sp>
        <p:nvSpPr>
          <p:cNvPr id="4" name="Oval 3"/>
          <p:cNvSpPr/>
          <p:nvPr/>
        </p:nvSpPr>
        <p:spPr>
          <a:xfrm>
            <a:off x="5526504" y="2189749"/>
            <a:ext cx="657726" cy="91439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422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Grant Administrator Role and </a:t>
            </a:r>
            <a:r>
              <a:rPr lang="en-US" dirty="0" smtClean="0">
                <a:latin typeface="+mn-lt"/>
              </a:rPr>
              <a:t>Benefits</a:t>
            </a:r>
            <a:endParaRPr lang="en-US" dirty="0">
              <a:latin typeface="+mn-lt"/>
            </a:endParaRPr>
          </a:p>
        </p:txBody>
      </p:sp>
      <p:sp>
        <p:nvSpPr>
          <p:cNvPr id="3" name="Content Placeholder 2"/>
          <p:cNvSpPr>
            <a:spLocks noGrp="1"/>
          </p:cNvSpPr>
          <p:nvPr>
            <p:ph idx="1"/>
          </p:nvPr>
        </p:nvSpPr>
        <p:spPr/>
        <p:txBody>
          <a:bodyPr/>
          <a:lstStyle/>
          <a:p>
            <a:pPr marL="0" indent="0">
              <a:buNone/>
            </a:pPr>
            <a:r>
              <a:rPr lang="en-US" dirty="0" smtClean="0"/>
              <a:t>The grant administrator functionality will allow us to:</a:t>
            </a:r>
          </a:p>
          <a:p>
            <a:pPr>
              <a:buFont typeface="Wingdings" panose="05000000000000000000" pitchFamily="2" charset="2"/>
              <a:buChar char="Ø"/>
            </a:pPr>
            <a:r>
              <a:rPr lang="en-US" dirty="0" smtClean="0"/>
              <a:t>Activate User Accounts</a:t>
            </a:r>
          </a:p>
          <a:p>
            <a:pPr>
              <a:buFont typeface="Wingdings" panose="05000000000000000000" pitchFamily="2" charset="2"/>
              <a:buChar char="Ø"/>
            </a:pPr>
            <a:r>
              <a:rPr lang="en-US" dirty="0" smtClean="0"/>
              <a:t>Manage the download and upload of grant application documents for system security purposes</a:t>
            </a:r>
          </a:p>
          <a:p>
            <a:pPr>
              <a:buFont typeface="Wingdings" panose="05000000000000000000" pitchFamily="2" charset="2"/>
              <a:buChar char="Ø"/>
            </a:pPr>
            <a:r>
              <a:rPr lang="en-US" dirty="0" smtClean="0"/>
              <a:t>Review the grants from the system and store them in project specific files on the transit server</a:t>
            </a:r>
          </a:p>
          <a:p>
            <a:pPr>
              <a:buFont typeface="Wingdings" panose="05000000000000000000" pitchFamily="2" charset="2"/>
              <a:buChar char="Ø"/>
            </a:pPr>
            <a:r>
              <a:rPr lang="en-US" dirty="0" smtClean="0"/>
              <a:t>Send electronic notices to applicant requesting additional information or clarifications</a:t>
            </a:r>
          </a:p>
          <a:p>
            <a:pPr marL="0" indent="0">
              <a:buNone/>
            </a:pPr>
            <a:endParaRPr lang="en-US" dirty="0"/>
          </a:p>
        </p:txBody>
      </p:sp>
    </p:spTree>
    <p:extLst>
      <p:ext uri="{BB962C8B-B14F-4D97-AF65-F5344CB8AC3E}">
        <p14:creationId xmlns:p14="http://schemas.microsoft.com/office/powerpoint/2010/main" val="3151004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Grant Administrator Role and Benefits (contd.)</a:t>
            </a:r>
            <a:endParaRPr lang="en-US" dirty="0">
              <a:latin typeface="+mn-lt"/>
            </a:endParaRP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smtClean="0"/>
              <a:t>Transmit electronic notices of grant status (i.e. received, approved, denied)</a:t>
            </a:r>
          </a:p>
          <a:p>
            <a:pPr>
              <a:buFont typeface="Wingdings" panose="05000000000000000000" pitchFamily="2" charset="2"/>
              <a:buChar char="Ø"/>
            </a:pPr>
            <a:r>
              <a:rPr lang="en-US" dirty="0" smtClean="0"/>
              <a:t> Assign applications to team members for review and preparation of grant profiles </a:t>
            </a:r>
          </a:p>
          <a:p>
            <a:pPr>
              <a:buFont typeface="Wingdings" panose="05000000000000000000" pitchFamily="2" charset="2"/>
              <a:buChar char="Ø"/>
            </a:pPr>
            <a:r>
              <a:rPr lang="en-US" dirty="0" smtClean="0"/>
              <a:t>Internal management of documents </a:t>
            </a:r>
            <a:r>
              <a:rPr lang="en-US" dirty="0"/>
              <a:t>s</a:t>
            </a:r>
            <a:r>
              <a:rPr lang="en-US" dirty="0" smtClean="0"/>
              <a:t>tored in software (don’t have to rely of IT department for application revisions/deletions)</a:t>
            </a:r>
          </a:p>
          <a:p>
            <a:pPr>
              <a:buFont typeface="Wingdings" panose="05000000000000000000" pitchFamily="2" charset="2"/>
              <a:buChar char="Ø"/>
            </a:pPr>
            <a:r>
              <a:rPr lang="en-US" dirty="0" smtClean="0"/>
              <a:t>Maintain a list of application requests by program </a:t>
            </a:r>
          </a:p>
          <a:p>
            <a:pPr>
              <a:buFont typeface="Wingdings" panose="05000000000000000000" pitchFamily="2" charset="2"/>
              <a:buChar char="Ø"/>
            </a:pPr>
            <a:r>
              <a:rPr lang="en-US" dirty="0" smtClean="0"/>
              <a:t>Benefit of system being created in-house by IT Division</a:t>
            </a:r>
          </a:p>
          <a:p>
            <a:pPr lvl="1">
              <a:buFont typeface="Courier New" panose="02070309020205020404" pitchFamily="49" charset="0"/>
              <a:buChar char="o"/>
            </a:pPr>
            <a:r>
              <a:rPr lang="en-US" sz="2600" dirty="0" smtClean="0"/>
              <a:t>Timely technical assistance/maintenance</a:t>
            </a:r>
          </a:p>
          <a:p>
            <a:pPr lvl="1">
              <a:buFont typeface="Courier New" panose="02070309020205020404" pitchFamily="49" charset="0"/>
              <a:buChar char="o"/>
            </a:pPr>
            <a:r>
              <a:rPr lang="en-US" sz="2600" dirty="0" smtClean="0"/>
              <a:t> Cost-saving – not having to pay an outside vendor</a:t>
            </a:r>
          </a:p>
          <a:p>
            <a:pPr lvl="1">
              <a:buFont typeface="Courier New" panose="02070309020205020404" pitchFamily="49" charset="0"/>
              <a:buChar char="o"/>
            </a:pPr>
            <a:r>
              <a:rPr lang="en-US" sz="2600" dirty="0" smtClean="0"/>
              <a:t> Ability to continue to grow the system without added cost </a:t>
            </a:r>
            <a:endParaRPr lang="en-US" sz="2600" dirty="0"/>
          </a:p>
        </p:txBody>
      </p:sp>
    </p:spTree>
    <p:extLst>
      <p:ext uri="{BB962C8B-B14F-4D97-AF65-F5344CB8AC3E}">
        <p14:creationId xmlns:p14="http://schemas.microsoft.com/office/powerpoint/2010/main" val="1471497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7070"/>
          </a:xfrm>
        </p:spPr>
        <p:txBody>
          <a:bodyPr/>
          <a:lstStyle/>
          <a:p>
            <a:pPr algn="ctr"/>
            <a:r>
              <a:rPr lang="en-US" dirty="0" smtClean="0">
                <a:latin typeface="+mn-lt"/>
              </a:rPr>
              <a:t>User Account Screen</a:t>
            </a:r>
            <a:endParaRPr lang="en-US" dirty="0">
              <a:latin typeface="+mn-lt"/>
            </a:endParaRPr>
          </a:p>
        </p:txBody>
      </p:sp>
      <p:pic>
        <p:nvPicPr>
          <p:cNvPr id="4" name="Content Placeholder 3"/>
          <p:cNvPicPr>
            <a:picLocks noGrp="1"/>
          </p:cNvPicPr>
          <p:nvPr>
            <p:ph idx="1"/>
          </p:nvPr>
        </p:nvPicPr>
        <p:blipFill rotWithShape="1">
          <a:blip r:embed="rId2"/>
          <a:srcRect l="51280" t="3740" r="9708" b="5467"/>
          <a:stretch/>
        </p:blipFill>
        <p:spPr bwMode="auto">
          <a:xfrm>
            <a:off x="1993557" y="1400434"/>
            <a:ext cx="7661188" cy="50497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326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11" y="157412"/>
            <a:ext cx="10515600" cy="832435"/>
          </a:xfrm>
        </p:spPr>
        <p:txBody>
          <a:bodyPr/>
          <a:lstStyle/>
          <a:p>
            <a:r>
              <a:rPr lang="en-US" dirty="0" smtClean="0"/>
              <a:t>Step One</a:t>
            </a:r>
            <a:endParaRPr lang="en-US" dirty="0"/>
          </a:p>
        </p:txBody>
      </p:sp>
      <p:sp>
        <p:nvSpPr>
          <p:cNvPr id="3" name="Content Placeholder 2"/>
          <p:cNvSpPr>
            <a:spLocks noGrp="1"/>
          </p:cNvSpPr>
          <p:nvPr>
            <p:ph idx="1"/>
          </p:nvPr>
        </p:nvSpPr>
        <p:spPr>
          <a:xfrm>
            <a:off x="766011" y="847056"/>
            <a:ext cx="10515600" cy="4351338"/>
          </a:xfrm>
        </p:spPr>
        <p:txBody>
          <a:bodyPr/>
          <a:lstStyle/>
          <a:p>
            <a:pPr marL="0" indent="0">
              <a:buNone/>
            </a:pPr>
            <a:r>
              <a:rPr lang="en-US" dirty="0" smtClean="0"/>
              <a:t>Go to the Grants Management Website:</a:t>
            </a:r>
          </a:p>
          <a:p>
            <a:pPr marL="457200" lvl="1" indent="0">
              <a:buNone/>
            </a:pPr>
            <a:r>
              <a:rPr lang="en-US" dirty="0" smtClean="0"/>
              <a:t>		</a:t>
            </a:r>
            <a:r>
              <a:rPr lang="en-US" dirty="0"/>
              <a:t>	</a:t>
            </a:r>
            <a:r>
              <a:rPr lang="en-US" dirty="0" smtClean="0"/>
              <a:t>mdot.ms.gov/</a:t>
            </a:r>
            <a:r>
              <a:rPr lang="en-US" dirty="0" err="1" smtClean="0"/>
              <a:t>gms</a:t>
            </a: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28" y="1788695"/>
            <a:ext cx="7279632" cy="4308725"/>
          </a:xfrm>
          <a:prstGeom prst="rect">
            <a:avLst/>
          </a:prstGeom>
          <a:ln>
            <a:noFill/>
          </a:ln>
        </p:spPr>
        <p:style>
          <a:lnRef idx="2">
            <a:schemeClr val="accent4"/>
          </a:lnRef>
          <a:fillRef idx="1">
            <a:schemeClr val="lt1"/>
          </a:fillRef>
          <a:effectRef idx="0">
            <a:schemeClr val="accent4"/>
          </a:effectRef>
          <a:fontRef idx="minor">
            <a:schemeClr val="dk1"/>
          </a:fontRef>
        </p:style>
      </p:pic>
      <p:sp>
        <p:nvSpPr>
          <p:cNvPr id="7" name="Oval 6"/>
          <p:cNvSpPr/>
          <p:nvPr/>
        </p:nvSpPr>
        <p:spPr>
          <a:xfrm>
            <a:off x="2334126" y="1876926"/>
            <a:ext cx="986590" cy="4411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607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7" y="269591"/>
            <a:ext cx="10515600" cy="958708"/>
          </a:xfrm>
        </p:spPr>
        <p:txBody>
          <a:bodyPr/>
          <a:lstStyle/>
          <a:p>
            <a:pPr algn="ctr"/>
            <a:r>
              <a:rPr lang="en-US" dirty="0" smtClean="0">
                <a:latin typeface="+mn-lt"/>
              </a:rPr>
              <a:t>Staff Assignment Screen</a:t>
            </a:r>
            <a:endParaRPr lang="en-US" dirty="0">
              <a:latin typeface="+mn-lt"/>
            </a:endParaRPr>
          </a:p>
        </p:txBody>
      </p:sp>
      <p:sp>
        <p:nvSpPr>
          <p:cNvPr id="3" name="Content Placeholder 2"/>
          <p:cNvSpPr>
            <a:spLocks noGrp="1"/>
          </p:cNvSpPr>
          <p:nvPr>
            <p:ph idx="1"/>
          </p:nvPr>
        </p:nvSpPr>
        <p:spPr>
          <a:xfrm>
            <a:off x="1960605" y="1825625"/>
            <a:ext cx="8666206" cy="4351338"/>
          </a:xfrm>
        </p:spPr>
        <p:txBody>
          <a:bodyPr/>
          <a:lstStyle/>
          <a:p>
            <a:pPr marL="0" indent="0">
              <a:buNone/>
            </a:pPr>
            <a:endParaRPr lang="en-US" dirty="0"/>
          </a:p>
        </p:txBody>
      </p:sp>
      <p:pic>
        <p:nvPicPr>
          <p:cNvPr id="4" name="Picture 3"/>
          <p:cNvPicPr/>
          <p:nvPr/>
        </p:nvPicPr>
        <p:blipFill rotWithShape="1">
          <a:blip r:embed="rId2"/>
          <a:srcRect l="51548" t="-865" r="9902" b="4325"/>
          <a:stretch/>
        </p:blipFill>
        <p:spPr bwMode="auto">
          <a:xfrm>
            <a:off x="1310185" y="1228299"/>
            <a:ext cx="10222173" cy="5459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4618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2356"/>
          </a:xfrm>
        </p:spPr>
        <p:txBody>
          <a:bodyPr/>
          <a:lstStyle/>
          <a:p>
            <a:pPr algn="ctr"/>
            <a:r>
              <a:rPr lang="en-US" dirty="0" smtClean="0"/>
              <a:t>Grant Disposition Screen</a:t>
            </a:r>
            <a:endParaRPr lang="en-US" dirty="0"/>
          </a:p>
        </p:txBody>
      </p:sp>
      <p:pic>
        <p:nvPicPr>
          <p:cNvPr id="4" name="Content Placeholder 3"/>
          <p:cNvPicPr>
            <a:picLocks noGrp="1"/>
          </p:cNvPicPr>
          <p:nvPr>
            <p:ph idx="1"/>
          </p:nvPr>
        </p:nvPicPr>
        <p:blipFill rotWithShape="1">
          <a:blip r:embed="rId2"/>
          <a:srcRect l="51144" t="14462" r="10185" b="4615"/>
          <a:stretch/>
        </p:blipFill>
        <p:spPr bwMode="auto">
          <a:xfrm>
            <a:off x="1241946" y="1392072"/>
            <a:ext cx="9635320" cy="5172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6730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9405"/>
          </a:xfrm>
        </p:spPr>
        <p:txBody>
          <a:bodyPr/>
          <a:lstStyle/>
          <a:p>
            <a:pPr algn="ctr"/>
            <a:r>
              <a:rPr lang="en-US" dirty="0" smtClean="0"/>
              <a:t>Document Control Screen</a:t>
            </a:r>
            <a:endParaRPr lang="en-US" dirty="0"/>
          </a:p>
        </p:txBody>
      </p:sp>
      <p:pic>
        <p:nvPicPr>
          <p:cNvPr id="4" name="Content Placeholder 3"/>
          <p:cNvPicPr>
            <a:picLocks noGrp="1"/>
          </p:cNvPicPr>
          <p:nvPr>
            <p:ph idx="1"/>
          </p:nvPr>
        </p:nvPicPr>
        <p:blipFill rotWithShape="1">
          <a:blip r:embed="rId2"/>
          <a:srcRect l="51285" t="13412" r="9786" b="5523"/>
          <a:stretch/>
        </p:blipFill>
        <p:spPr bwMode="auto">
          <a:xfrm>
            <a:off x="1087395" y="1260389"/>
            <a:ext cx="9522940" cy="5214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5819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3459"/>
          </a:xfrm>
        </p:spPr>
        <p:txBody>
          <a:bodyPr/>
          <a:lstStyle/>
          <a:p>
            <a:pPr algn="ctr"/>
            <a:r>
              <a:rPr lang="en-US" b="1" dirty="0" smtClean="0"/>
              <a:t>What’s Next???</a:t>
            </a:r>
            <a:endParaRPr lang="en-US" b="1" dirty="0"/>
          </a:p>
        </p:txBody>
      </p:sp>
      <p:sp>
        <p:nvSpPr>
          <p:cNvPr id="3" name="Content Placeholder 2"/>
          <p:cNvSpPr>
            <a:spLocks noGrp="1"/>
          </p:cNvSpPr>
          <p:nvPr>
            <p:ph idx="1"/>
          </p:nvPr>
        </p:nvSpPr>
        <p:spPr>
          <a:xfrm>
            <a:off x="838200" y="1136822"/>
            <a:ext cx="10515600" cy="5371070"/>
          </a:xfrm>
        </p:spPr>
        <p:txBody>
          <a:bodyPr>
            <a:normAutofit/>
          </a:bodyPr>
          <a:lstStyle/>
          <a:p>
            <a:pPr>
              <a:buFont typeface="Wingdings" panose="05000000000000000000" pitchFamily="2" charset="2"/>
              <a:buChar char="Ø"/>
            </a:pPr>
            <a:r>
              <a:rPr lang="en-US" dirty="0" smtClean="0"/>
              <a:t>Build in a feature that will allow electronic rating of grant applications by our Interagency Transportation Committee</a:t>
            </a:r>
          </a:p>
          <a:p>
            <a:pPr lvl="1">
              <a:buFont typeface="Courier New" panose="02070309020205020404" pitchFamily="49" charset="0"/>
              <a:buChar char="o"/>
            </a:pPr>
            <a:r>
              <a:rPr lang="en-US" dirty="0" smtClean="0"/>
              <a:t>Ratings are currently done using paper copies</a:t>
            </a:r>
          </a:p>
          <a:p>
            <a:pPr lvl="1">
              <a:buFont typeface="Courier New" panose="02070309020205020404" pitchFamily="49" charset="0"/>
              <a:buChar char="o"/>
            </a:pPr>
            <a:r>
              <a:rPr lang="en-US" dirty="0" smtClean="0"/>
              <a:t>Stop killing trees by eliminating the copying of rating forms </a:t>
            </a:r>
          </a:p>
          <a:p>
            <a:pPr lvl="1">
              <a:buFont typeface="Courier New" panose="02070309020205020404" pitchFamily="49" charset="0"/>
              <a:buChar char="o"/>
            </a:pPr>
            <a:r>
              <a:rPr lang="en-US" dirty="0" smtClean="0"/>
              <a:t>Will allow ITC to rate applications from their offices</a:t>
            </a:r>
          </a:p>
          <a:p>
            <a:pPr>
              <a:buFont typeface="Wingdings" panose="05000000000000000000" pitchFamily="2" charset="2"/>
              <a:buChar char="Ø"/>
            </a:pPr>
            <a:r>
              <a:rPr lang="en-US" dirty="0" smtClean="0"/>
              <a:t>System will score the ratings of all committee members</a:t>
            </a:r>
          </a:p>
          <a:p>
            <a:pPr>
              <a:buFont typeface="Wingdings" panose="05000000000000000000" pitchFamily="2" charset="2"/>
              <a:buChar char="Ø"/>
            </a:pPr>
            <a:r>
              <a:rPr lang="en-US" dirty="0"/>
              <a:t> </a:t>
            </a:r>
            <a:r>
              <a:rPr lang="en-US" dirty="0" smtClean="0"/>
              <a:t>Staff currently entering series of ratings in an excel spreadsheet</a:t>
            </a:r>
          </a:p>
          <a:p>
            <a:pPr lvl="1">
              <a:buFont typeface="Courier New" panose="02070309020205020404" pitchFamily="49" charset="0"/>
              <a:buChar char="o"/>
            </a:pPr>
            <a:r>
              <a:rPr lang="en-US" dirty="0" smtClean="0"/>
              <a:t>Eliminate input errors</a:t>
            </a:r>
          </a:p>
          <a:p>
            <a:pPr lvl="1">
              <a:buFont typeface="Courier New" panose="02070309020205020404" pitchFamily="49" charset="0"/>
              <a:buChar char="o"/>
            </a:pPr>
            <a:r>
              <a:rPr lang="en-US" dirty="0" smtClean="0"/>
              <a:t>System will free up staff time</a:t>
            </a:r>
          </a:p>
          <a:p>
            <a:pPr lvl="1">
              <a:buFont typeface="Courier New" panose="02070309020205020404" pitchFamily="49" charset="0"/>
              <a:buChar char="o"/>
            </a:pPr>
            <a:r>
              <a:rPr lang="en-US" dirty="0" smtClean="0"/>
              <a:t>More timely completion of scoring</a:t>
            </a:r>
          </a:p>
          <a:p>
            <a:pPr marL="404813" lvl="1" indent="-404813">
              <a:buFont typeface="Wingdings" panose="05000000000000000000" pitchFamily="2" charset="2"/>
              <a:buChar char="Ø"/>
            </a:pPr>
            <a:r>
              <a:rPr lang="en-US" dirty="0" smtClean="0"/>
              <a:t>Retooling  our current sub-recipient reimbursement and fleet operation performance reporting system to make this a function within the grant software. </a:t>
            </a:r>
            <a:endParaRPr lang="en-US" dirty="0"/>
          </a:p>
        </p:txBody>
      </p:sp>
    </p:spTree>
    <p:extLst>
      <p:ext uri="{BB962C8B-B14F-4D97-AF65-F5344CB8AC3E}">
        <p14:creationId xmlns:p14="http://schemas.microsoft.com/office/powerpoint/2010/main" val="2004629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838200" y="1487606"/>
            <a:ext cx="10515600" cy="4689357"/>
          </a:xfrm>
        </p:spPr>
        <p:txBody>
          <a:bodyPr/>
          <a:lstStyle/>
          <a:p>
            <a:pPr>
              <a:buNone/>
            </a:pPr>
            <a:r>
              <a:rPr lang="en-US" sz="2000" dirty="0"/>
              <a:t>MS Department of Transportation</a:t>
            </a:r>
          </a:p>
          <a:p>
            <a:pPr>
              <a:buNone/>
            </a:pPr>
            <a:r>
              <a:rPr lang="en-US" sz="2000" dirty="0"/>
              <a:t>P.O. Box 1850 </a:t>
            </a:r>
          </a:p>
          <a:p>
            <a:pPr>
              <a:buNone/>
            </a:pPr>
            <a:r>
              <a:rPr lang="en-US" sz="2000" dirty="0"/>
              <a:t>Jackson, MS 39215-1850</a:t>
            </a:r>
          </a:p>
          <a:p>
            <a:pPr lvl="4">
              <a:buNone/>
            </a:pPr>
            <a:endParaRPr lang="en-US" sz="2000" dirty="0"/>
          </a:p>
          <a:p>
            <a:pPr>
              <a:buFont typeface="Wingdings" pitchFamily="2" charset="2"/>
              <a:buNone/>
            </a:pPr>
            <a:r>
              <a:rPr lang="en-US" sz="2000" dirty="0"/>
              <a:t>Public Transit Director: Shirley Wilson</a:t>
            </a:r>
          </a:p>
          <a:p>
            <a:pPr>
              <a:buFont typeface="Wingdings" pitchFamily="2" charset="2"/>
              <a:buNone/>
            </a:pPr>
            <a:r>
              <a:rPr lang="en-US" sz="2000" dirty="0"/>
              <a:t>e-mail: </a:t>
            </a:r>
            <a:r>
              <a:rPr lang="en-US" sz="2000" i="1" u="sng" dirty="0"/>
              <a:t>swilson@mdot.ms.gov</a:t>
            </a:r>
          </a:p>
          <a:p>
            <a:pPr>
              <a:buFont typeface="Wingdings" pitchFamily="2" charset="2"/>
              <a:buNone/>
            </a:pPr>
            <a:r>
              <a:rPr lang="en-US" sz="2000" dirty="0"/>
              <a:t>601-359-7800</a:t>
            </a:r>
          </a:p>
          <a:p>
            <a:endParaRPr lang="en-US" dirty="0"/>
          </a:p>
        </p:txBody>
      </p:sp>
      <p:pic>
        <p:nvPicPr>
          <p:cNvPr id="4" name="Picture 3" descr="Z:\SCRAPEBOOK\For 2011 Summit_ARRA SUCCESSES\DSCN06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692322"/>
            <a:ext cx="5227092" cy="3698544"/>
          </a:xfrm>
          <a:prstGeom prst="rect">
            <a:avLst/>
          </a:prstGeom>
          <a:noFill/>
          <a:ln>
            <a:noFill/>
          </a:ln>
        </p:spPr>
      </p:pic>
    </p:spTree>
    <p:extLst>
      <p:ext uri="{BB962C8B-B14F-4D97-AF65-F5344CB8AC3E}">
        <p14:creationId xmlns:p14="http://schemas.microsoft.com/office/powerpoint/2010/main" val="310724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11" y="157412"/>
            <a:ext cx="10515600" cy="832435"/>
          </a:xfrm>
        </p:spPr>
        <p:txBody>
          <a:bodyPr/>
          <a:lstStyle/>
          <a:p>
            <a:r>
              <a:rPr lang="en-US" dirty="0" smtClean="0"/>
              <a:t>Step Two</a:t>
            </a:r>
            <a:endParaRPr lang="en-US" dirty="0"/>
          </a:p>
        </p:txBody>
      </p:sp>
      <p:sp>
        <p:nvSpPr>
          <p:cNvPr id="3" name="Content Placeholder 2"/>
          <p:cNvSpPr>
            <a:spLocks noGrp="1"/>
          </p:cNvSpPr>
          <p:nvPr>
            <p:ph idx="1"/>
          </p:nvPr>
        </p:nvSpPr>
        <p:spPr>
          <a:xfrm>
            <a:off x="766011" y="847056"/>
            <a:ext cx="10515600" cy="4351338"/>
          </a:xfrm>
        </p:spPr>
        <p:txBody>
          <a:bodyPr/>
          <a:lstStyle/>
          <a:p>
            <a:pPr marL="0" indent="0">
              <a:buNone/>
            </a:pPr>
            <a:r>
              <a:rPr lang="en-US" dirty="0" smtClean="0"/>
              <a:t>Click “Create Account”</a:t>
            </a:r>
          </a:p>
          <a:p>
            <a:pPr marL="457200" lvl="1" indent="0">
              <a:buNone/>
            </a:pPr>
            <a:r>
              <a:rPr lang="en-US" dirty="0" smtClean="0"/>
              <a:t>		The link at the top of the page or the blue button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28" y="1788695"/>
            <a:ext cx="7279632" cy="4308725"/>
          </a:xfrm>
          <a:prstGeom prst="rect">
            <a:avLst/>
          </a:prstGeom>
          <a:ln>
            <a:noFill/>
          </a:ln>
        </p:spPr>
        <p:style>
          <a:lnRef idx="2">
            <a:schemeClr val="accent4"/>
          </a:lnRef>
          <a:fillRef idx="1">
            <a:schemeClr val="lt1"/>
          </a:fillRef>
          <a:effectRef idx="0">
            <a:schemeClr val="accent4"/>
          </a:effectRef>
          <a:fontRef idx="minor">
            <a:schemeClr val="dk1"/>
          </a:fontRef>
        </p:style>
      </p:pic>
      <p:sp>
        <p:nvSpPr>
          <p:cNvPr id="7" name="Oval 6"/>
          <p:cNvSpPr/>
          <p:nvPr/>
        </p:nvSpPr>
        <p:spPr>
          <a:xfrm>
            <a:off x="4154904" y="2181726"/>
            <a:ext cx="753979" cy="32886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38737" y="3489157"/>
            <a:ext cx="1267326" cy="32886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130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1" y="614445"/>
            <a:ext cx="10515600" cy="4351338"/>
          </a:xfrm>
        </p:spPr>
        <p:txBody>
          <a:bodyPr/>
          <a:lstStyle/>
          <a:p>
            <a:pPr marL="457200" lvl="1" indent="0">
              <a:buNone/>
            </a:pPr>
            <a:r>
              <a:rPr lang="en-US" dirty="0" smtClean="0"/>
              <a:t>Enter your information into the form and click the “Create Account” button</a:t>
            </a:r>
          </a:p>
          <a:p>
            <a:endParaRPr lang="en-US" dirty="0"/>
          </a:p>
        </p:txBody>
      </p:sp>
      <p:sp>
        <p:nvSpPr>
          <p:cNvPr id="4" name="Title 1"/>
          <p:cNvSpPr>
            <a:spLocks noGrp="1"/>
          </p:cNvSpPr>
          <p:nvPr>
            <p:ph type="title"/>
          </p:nvPr>
        </p:nvSpPr>
        <p:spPr>
          <a:xfrm>
            <a:off x="766011" y="0"/>
            <a:ext cx="10515600" cy="832435"/>
          </a:xfrm>
        </p:spPr>
        <p:txBody>
          <a:bodyPr/>
          <a:lstStyle/>
          <a:p>
            <a:r>
              <a:rPr lang="en-US" dirty="0" smtClean="0"/>
              <a:t>Step Three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95" y="1122947"/>
            <a:ext cx="8529974" cy="5478378"/>
          </a:xfrm>
          <a:prstGeom prst="rect">
            <a:avLst/>
          </a:prstGeom>
        </p:spPr>
      </p:pic>
      <p:sp>
        <p:nvSpPr>
          <p:cNvPr id="6" name="Oval 5"/>
          <p:cNvSpPr/>
          <p:nvPr/>
        </p:nvSpPr>
        <p:spPr>
          <a:xfrm>
            <a:off x="5430253" y="5029200"/>
            <a:ext cx="866273" cy="32084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44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11" y="614445"/>
            <a:ext cx="10515600" cy="484439"/>
          </a:xfrm>
        </p:spPr>
        <p:txBody>
          <a:bodyPr/>
          <a:lstStyle/>
          <a:p>
            <a:pPr marL="457200" lvl="1" indent="0">
              <a:buNone/>
            </a:pPr>
            <a:r>
              <a:rPr lang="en-US" dirty="0" smtClean="0"/>
              <a:t>Check your email for a verification link</a:t>
            </a:r>
          </a:p>
          <a:p>
            <a:endParaRPr lang="en-US" dirty="0"/>
          </a:p>
        </p:txBody>
      </p:sp>
      <p:sp>
        <p:nvSpPr>
          <p:cNvPr id="4" name="Title 1"/>
          <p:cNvSpPr>
            <a:spLocks noGrp="1"/>
          </p:cNvSpPr>
          <p:nvPr>
            <p:ph type="title"/>
          </p:nvPr>
        </p:nvSpPr>
        <p:spPr>
          <a:xfrm>
            <a:off x="766011" y="0"/>
            <a:ext cx="10515600" cy="832435"/>
          </a:xfrm>
        </p:spPr>
        <p:txBody>
          <a:bodyPr/>
          <a:lstStyle/>
          <a:p>
            <a:r>
              <a:rPr lang="en-US" dirty="0" smtClean="0"/>
              <a:t>Step Four</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68" y="1174081"/>
            <a:ext cx="10058400" cy="3733851"/>
          </a:xfrm>
          <a:prstGeom prst="rect">
            <a:avLst/>
          </a:prstGeom>
        </p:spPr>
      </p:pic>
      <p:sp>
        <p:nvSpPr>
          <p:cNvPr id="8" name="Content Placeholder 2"/>
          <p:cNvSpPr txBox="1">
            <a:spLocks/>
          </p:cNvSpPr>
          <p:nvPr/>
        </p:nvSpPr>
        <p:spPr>
          <a:xfrm>
            <a:off x="902368" y="4983129"/>
            <a:ext cx="10515600" cy="484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Click the link.</a:t>
            </a:r>
            <a:endParaRPr lang="en-US" dirty="0"/>
          </a:p>
        </p:txBody>
      </p:sp>
      <p:sp>
        <p:nvSpPr>
          <p:cNvPr id="9" name="Content Placeholder 2"/>
          <p:cNvSpPr txBox="1">
            <a:spLocks/>
          </p:cNvSpPr>
          <p:nvPr/>
        </p:nvSpPr>
        <p:spPr>
          <a:xfrm>
            <a:off x="2225841" y="5467568"/>
            <a:ext cx="8057148" cy="484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spTree>
    <p:extLst>
      <p:ext uri="{BB962C8B-B14F-4D97-AF65-F5344CB8AC3E}">
        <p14:creationId xmlns:p14="http://schemas.microsoft.com/office/powerpoint/2010/main" val="1622614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91" y="309645"/>
            <a:ext cx="10515600" cy="845387"/>
          </a:xfrm>
        </p:spPr>
        <p:txBody>
          <a:bodyPr/>
          <a:lstStyle/>
          <a:p>
            <a:pPr marL="457200" lvl="1" indent="0">
              <a:buNone/>
            </a:pPr>
            <a:r>
              <a:rPr lang="en-US" dirty="0" smtClean="0"/>
              <a:t>This will direct you to the validation page: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462" y="818147"/>
            <a:ext cx="8818059" cy="4844717"/>
          </a:xfrm>
          <a:prstGeom prst="rect">
            <a:avLst/>
          </a:prstGeom>
        </p:spPr>
      </p:pic>
      <p:sp>
        <p:nvSpPr>
          <p:cNvPr id="5" name="Content Placeholder 2"/>
          <p:cNvSpPr txBox="1">
            <a:spLocks/>
          </p:cNvSpPr>
          <p:nvPr/>
        </p:nvSpPr>
        <p:spPr>
          <a:xfrm>
            <a:off x="1382544" y="5876255"/>
            <a:ext cx="10515600" cy="845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t>Click the “Validate!” button to finalize email validation.</a:t>
            </a:r>
            <a:endParaRPr lang="en-US" dirty="0"/>
          </a:p>
        </p:txBody>
      </p:sp>
      <p:sp>
        <p:nvSpPr>
          <p:cNvPr id="6" name="Oval 5"/>
          <p:cNvSpPr/>
          <p:nvPr/>
        </p:nvSpPr>
        <p:spPr>
          <a:xfrm>
            <a:off x="5598695" y="1828800"/>
            <a:ext cx="866273" cy="28073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56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7411" y="691635"/>
            <a:ext cx="2759242" cy="678159"/>
          </a:xfrm>
        </p:spPr>
        <p:txBody>
          <a:bodyPr>
            <a:normAutofit lnSpcReduction="10000"/>
          </a:bodyPr>
          <a:lstStyle/>
          <a:p>
            <a:pPr marL="0" indent="0" algn="ctr">
              <a:buNone/>
            </a:pPr>
            <a:r>
              <a:rPr lang="en-US" sz="4600" dirty="0" smtClean="0"/>
              <a:t>Wait</a:t>
            </a:r>
            <a:endParaRPr lang="en-US" sz="4600" dirty="0"/>
          </a:p>
        </p:txBody>
      </p:sp>
      <p:sp>
        <p:nvSpPr>
          <p:cNvPr id="4" name="Title 1"/>
          <p:cNvSpPr>
            <a:spLocks noGrp="1"/>
          </p:cNvSpPr>
          <p:nvPr>
            <p:ph type="title"/>
          </p:nvPr>
        </p:nvSpPr>
        <p:spPr>
          <a:xfrm>
            <a:off x="766011" y="0"/>
            <a:ext cx="10515600" cy="832435"/>
          </a:xfrm>
        </p:spPr>
        <p:txBody>
          <a:bodyPr/>
          <a:lstStyle/>
          <a:p>
            <a:r>
              <a:rPr lang="en-US" dirty="0" smtClean="0"/>
              <a:t>Step Five</a:t>
            </a:r>
            <a:endParaRPr lang="en-US" dirty="0"/>
          </a:p>
        </p:txBody>
      </p:sp>
      <p:sp>
        <p:nvSpPr>
          <p:cNvPr id="8" name="Content Placeholder 2"/>
          <p:cNvSpPr txBox="1">
            <a:spLocks/>
          </p:cNvSpPr>
          <p:nvPr/>
        </p:nvSpPr>
        <p:spPr>
          <a:xfrm>
            <a:off x="1149016" y="5619033"/>
            <a:ext cx="9749590" cy="10559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An email will be automatically sent from an administrator that an account  has been activated.  Depending on volume, this could be nearly instant, or take some time.</a:t>
            </a:r>
            <a:endParaRPr lang="en-US" dirty="0"/>
          </a:p>
        </p:txBody>
      </p:sp>
      <p:sp>
        <p:nvSpPr>
          <p:cNvPr id="9" name="Content Placeholder 2"/>
          <p:cNvSpPr txBox="1">
            <a:spLocks/>
          </p:cNvSpPr>
          <p:nvPr/>
        </p:nvSpPr>
        <p:spPr>
          <a:xfrm>
            <a:off x="2225841" y="5467568"/>
            <a:ext cx="8057148" cy="484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782" y="1228993"/>
            <a:ext cx="5524500" cy="3993482"/>
          </a:xfrm>
          <a:prstGeom prst="rect">
            <a:avLst/>
          </a:prstGeom>
        </p:spPr>
      </p:pic>
    </p:spTree>
    <p:extLst>
      <p:ext uri="{BB962C8B-B14F-4D97-AF65-F5344CB8AC3E}">
        <p14:creationId xmlns:p14="http://schemas.microsoft.com/office/powerpoint/2010/main" val="16410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7844</TotalTime>
  <Words>1172</Words>
  <Application>Microsoft Office PowerPoint</Application>
  <PresentationFormat>Custom</PresentationFormat>
  <Paragraphs>119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Grant Management System</vt:lpstr>
      <vt:lpstr>Objectives</vt:lpstr>
      <vt:lpstr>Purpose</vt:lpstr>
      <vt:lpstr>Step One</vt:lpstr>
      <vt:lpstr>Step Two</vt:lpstr>
      <vt:lpstr>Step Three</vt:lpstr>
      <vt:lpstr>Step Four</vt:lpstr>
      <vt:lpstr>PowerPoint Presentation</vt:lpstr>
      <vt:lpstr>Step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Seven</vt:lpstr>
      <vt:lpstr>PowerPoint Presentation</vt:lpstr>
      <vt:lpstr>PowerPoint Presentation</vt:lpstr>
      <vt:lpstr>Step Eight</vt:lpstr>
      <vt:lpstr>PowerPoint Presentation</vt:lpstr>
      <vt:lpstr>PowerPoint Presentation</vt:lpstr>
      <vt:lpstr>Step Nine</vt:lpstr>
      <vt:lpstr>PowerPoint Presentation</vt:lpstr>
      <vt:lpstr>PowerPoint Presentation</vt:lpstr>
      <vt:lpstr>PowerPoint Presentation</vt:lpstr>
      <vt:lpstr>PowerPoint Presentation</vt:lpstr>
      <vt:lpstr>PowerPoint Presentation</vt:lpstr>
      <vt:lpstr>Step 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 Administrator Role and Benefits</vt:lpstr>
      <vt:lpstr>Grant Administrator Role and Benefits (contd.)</vt:lpstr>
      <vt:lpstr>User Account Screen</vt:lpstr>
      <vt:lpstr>Staff Assignment Screen</vt:lpstr>
      <vt:lpstr>Grant Disposition Screen</vt:lpstr>
      <vt:lpstr>Document Control Screen</vt:lpstr>
      <vt:lpstr>What’s Next???</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Management System</dc:title>
  <dc:creator>King, Daniel Z</dc:creator>
  <cp:lastModifiedBy>Test</cp:lastModifiedBy>
  <cp:revision>52</cp:revision>
  <cp:lastPrinted>2018-01-03T23:13:15Z</cp:lastPrinted>
  <dcterms:created xsi:type="dcterms:W3CDTF">2016-03-23T20:57:42Z</dcterms:created>
  <dcterms:modified xsi:type="dcterms:W3CDTF">2018-11-21T15:48:52Z</dcterms:modified>
</cp:coreProperties>
</file>